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275" r:id="rId2"/>
    <p:sldId id="257" r:id="rId3"/>
    <p:sldId id="267" r:id="rId4"/>
    <p:sldId id="261" r:id="rId5"/>
    <p:sldId id="258" r:id="rId6"/>
    <p:sldId id="259" r:id="rId7"/>
    <p:sldId id="263" r:id="rId8"/>
    <p:sldId id="276" r:id="rId9"/>
    <p:sldId id="262" r:id="rId10"/>
    <p:sldId id="265" r:id="rId11"/>
    <p:sldId id="274" r:id="rId12"/>
    <p:sldId id="271" r:id="rId13"/>
    <p:sldId id="268" r:id="rId14"/>
    <p:sldId id="269" r:id="rId15"/>
    <p:sldId id="277" r:id="rId16"/>
    <p:sldId id="270" r:id="rId17"/>
    <p:sldId id="260" r:id="rId18"/>
    <p:sldId id="272" r:id="rId19"/>
    <p:sldId id="273" r:id="rId20"/>
  </p:sldIdLst>
  <p:sldSz cx="9144000" cy="6858000" type="screen4x3"/>
  <p:notesSz cx="7099300" cy="102235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vok7bn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898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83450" y="766750"/>
            <a:ext cx="4733100" cy="3833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601944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56975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zdroj</a:t>
            </a:r>
            <a:r>
              <a:rPr lang="en-US" dirty="0" smtClean="0"/>
              <a:t> </a:t>
            </a:r>
            <a:r>
              <a:rPr lang="en-US" dirty="0" err="1"/>
              <a:t>podkladových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: http://download.geofabrik.de/europe.html</a:t>
            </a:r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7422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5656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11554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3735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dirty="0" smtClean="0"/>
              <a:t>Zdroj: www.mapy.cz</a:t>
            </a:r>
            <a:endParaRPr lang="en-US" dirty="0"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1613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B. pro určení souřadnic leteckého měřického snímku</a:t>
            </a:r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92797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cs-CZ" dirty="0" smtClean="0"/>
              <a:t>Zdroj: maps.google.com</a:t>
            </a:r>
            <a:endParaRPr lang="en-US" dirty="0"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54017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557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822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</a:t>
            </a:r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548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9065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7391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7846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A.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2096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424" cy="46005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31633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09925" y="4856150"/>
            <a:ext cx="5679300" cy="4600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dirty="0" err="1" smtClean="0"/>
              <a:t>zdroj</a:t>
            </a:r>
            <a:r>
              <a:rPr lang="en-US" dirty="0"/>
              <a:t>: http://turbulence.org/soundtransit/search/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016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457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4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Svislý nadpis a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file:///E:\P&#345;F%20UK%20v%20Praze\ZO\_moje_celostatni_2015\Podklady%20pro%20Multitest\2083.Laure_Principaud.Bali.Balinese_market_call_to_muslim%20-&#269;as2m00s.mp3" TargetMode="Externa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adonovastezka.cz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adonovastezka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adonovastezka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1584325"/>
            <a:ext cx="9144000" cy="5273675"/>
          </a:xfrm>
          <a:prstGeom prst="rect">
            <a:avLst/>
          </a:prstGeom>
          <a:solidFill>
            <a:srgbClr val="3690F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6" name="Picture 5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63537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635896" y="1700808"/>
            <a:ext cx="5616575" cy="1323439"/>
          </a:xfrm>
          <a:prstGeom prst="rect">
            <a:avLst/>
          </a:prstGeom>
          <a:noFill/>
          <a:ln>
            <a:noFill/>
          </a:ln>
          <a:effectLst>
            <a:glow rad="228600">
              <a:srgbClr val="333399">
                <a:satMod val="175000"/>
                <a:alpha val="40000"/>
              </a:srgb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Clr>
                <a:schemeClr val="lt1"/>
              </a:buClr>
              <a:buSzPct val="25000"/>
            </a:pPr>
            <a:r>
              <a:rPr lang="en-US" sz="4000" dirty="0" err="1">
                <a:solidFill>
                  <a:schemeClr val="lt1"/>
                </a:solidFill>
                <a:latin typeface="Arial"/>
              </a:rPr>
              <a:t>Ústřední</a:t>
            </a:r>
            <a:r>
              <a:rPr lang="en-US" sz="4000" dirty="0">
                <a:solidFill>
                  <a:schemeClr val="lt1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</a:rPr>
              <a:t>kolo</a:t>
            </a:r>
            <a:endParaRPr lang="en-US" sz="4000" dirty="0">
              <a:solidFill>
                <a:schemeClr val="lt1"/>
              </a:solidFill>
              <a:latin typeface="Arial"/>
            </a:endParaRPr>
          </a:p>
          <a:p>
            <a:pPr lvl="0" algn="ctr">
              <a:buClr>
                <a:schemeClr val="lt1"/>
              </a:buClr>
              <a:buSzPct val="25000"/>
            </a:pPr>
            <a:r>
              <a:rPr lang="en-US" sz="4000" dirty="0" err="1">
                <a:solidFill>
                  <a:schemeClr val="lt1"/>
                </a:solidFill>
                <a:latin typeface="Arial"/>
              </a:rPr>
              <a:t>Zeměpisné</a:t>
            </a:r>
            <a:r>
              <a:rPr lang="en-US" sz="4000" dirty="0">
                <a:solidFill>
                  <a:schemeClr val="lt1"/>
                </a:solidFill>
                <a:latin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</a:rPr>
              <a:t>olympiády</a:t>
            </a:r>
            <a:endParaRPr lang="en-US" sz="4000" dirty="0">
              <a:solidFill>
                <a:schemeClr val="lt1"/>
              </a:solidFill>
              <a:latin typeface="Arial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4306888"/>
            <a:ext cx="3635375" cy="22907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0" y="4292600"/>
            <a:ext cx="9144000" cy="2565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547813" y="4659313"/>
            <a:ext cx="6553200" cy="2225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7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MV Boli" panose="02000500030200090000" pitchFamily="2" charset="0"/>
              </a:rPr>
              <a:t>Multimediální test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824413" y="3094097"/>
            <a:ext cx="37449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cs-CZ" altLang="cs-CZ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13. a 14. dubna 2015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5040312" y="3757613"/>
            <a:ext cx="3313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None/>
            </a:pPr>
            <a:r>
              <a:rPr lang="en-US" sz="3000" dirty="0">
                <a:solidFill>
                  <a:schemeClr val="l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Praha, </a:t>
            </a:r>
            <a:r>
              <a:rPr lang="en-US" sz="3000" dirty="0" err="1">
                <a:solidFill>
                  <a:schemeClr val="l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Albertov</a:t>
            </a:r>
            <a:endParaRPr lang="en-US" sz="3000" dirty="0">
              <a:solidFill>
                <a:schemeClr val="l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-36513" y="4265613"/>
            <a:ext cx="1152526" cy="2619375"/>
          </a:xfrm>
          <a:prstGeom prst="rect">
            <a:avLst/>
          </a:prstGeom>
          <a:solidFill>
            <a:srgbClr val="3690FC"/>
          </a:solidFill>
          <a:ln w="9525">
            <a:solidFill>
              <a:srgbClr val="3690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2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0" y="145725"/>
            <a:ext cx="9043548" cy="1213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8560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5000"/>
    </mc:Choice>
    <mc:Fallback>
      <p:transition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7850437" y="6484537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Hátle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809700" y="596125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Kde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pořízen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ato</a:t>
            </a:r>
            <a:r>
              <a:rPr lang="cs-CZ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zvuková</a:t>
            </a:r>
            <a:r>
              <a:rPr 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nahrávka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1277400" y="3879445"/>
            <a:ext cx="7478100" cy="179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300" dirty="0">
                <a:latin typeface="Calibri" panose="020F0502020204030204" pitchFamily="34" charset="0"/>
              </a:rPr>
              <a:t>A. </a:t>
            </a:r>
            <a:r>
              <a:rPr lang="en-US" sz="2300" dirty="0" err="1">
                <a:latin typeface="Calibri" panose="020F0502020204030204" pitchFamily="34" charset="0"/>
              </a:rPr>
              <a:t>obchodní</a:t>
            </a:r>
            <a:r>
              <a:rPr lang="en-US" sz="2300" dirty="0">
                <a:latin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</a:rPr>
              <a:t>dům</a:t>
            </a:r>
            <a:r>
              <a:rPr lang="en-US" sz="2300" dirty="0">
                <a:latin typeface="Calibri" panose="020F0502020204030204" pitchFamily="34" charset="0"/>
              </a:rPr>
              <a:t> v </a:t>
            </a:r>
            <a:r>
              <a:rPr lang="en-US" sz="2300" dirty="0" err="1">
                <a:latin typeface="Calibri" panose="020F0502020204030204" pitchFamily="34" charset="0"/>
              </a:rPr>
              <a:t>Bahrajnu</a:t>
            </a:r>
            <a:endParaRPr lang="en-US" sz="23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B.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tržiště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na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 Bali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300" dirty="0">
                <a:latin typeface="Calibri" panose="020F0502020204030204" pitchFamily="34" charset="0"/>
              </a:rPr>
              <a:t>C.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tržiště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 v </a:t>
            </a:r>
            <a:r>
              <a:rPr lang="en-US" sz="2300" dirty="0" err="1">
                <a:solidFill>
                  <a:schemeClr val="dk1"/>
                </a:solidFill>
                <a:latin typeface="Calibri" panose="020F0502020204030204" pitchFamily="34" charset="0"/>
              </a:rPr>
              <a:t>Thajsku</a:t>
            </a:r>
            <a:endParaRPr lang="en-US" sz="2300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2300" dirty="0">
                <a:latin typeface="Calibri" panose="020F0502020204030204" pitchFamily="34" charset="0"/>
              </a:rPr>
              <a:t>D. bazar </a:t>
            </a:r>
            <a:r>
              <a:rPr lang="en-US" sz="2300" dirty="0" err="1">
                <a:latin typeface="Calibri" panose="020F0502020204030204" pitchFamily="34" charset="0"/>
              </a:rPr>
              <a:t>na</a:t>
            </a:r>
            <a:r>
              <a:rPr lang="en-US" sz="2300" dirty="0">
                <a:latin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</a:rPr>
              <a:t>Kypru</a:t>
            </a:r>
            <a:endParaRPr lang="en-US" sz="2300" dirty="0">
              <a:latin typeface="Calibri" panose="020F0502020204030204" pitchFamily="34" charset="0"/>
            </a:endParaRPr>
          </a:p>
        </p:txBody>
      </p:sp>
      <p:sp>
        <p:nvSpPr>
          <p:cNvPr id="8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 smtClean="0">
                <a:solidFill>
                  <a:schemeClr val="dk1"/>
                </a:solidFill>
              </a:rPr>
              <a:t>8</a:t>
            </a:r>
            <a:endParaRPr lang="en-US" sz="3200" dirty="0">
              <a:solidFill>
                <a:schemeClr val="dk1"/>
              </a:solidFill>
            </a:endParaRPr>
          </a:p>
        </p:txBody>
      </p:sp>
      <p:pic>
        <p:nvPicPr>
          <p:cNvPr id="3" name="2083.Laure_Principaud.Bali.Balinese_market_call_to_muslim -čas2m00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>
                  <p14:trim st="120000" end="32636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6850" y="2216314"/>
            <a:ext cx="900000" cy="9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97818" y="588963"/>
            <a:ext cx="288925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Calibri" panose="020F0502020204030204" pitchFamily="34" charset="0"/>
              </a:rPr>
              <a:t>Kterému hlavnímu evropskému městu odpovídá </a:t>
            </a:r>
            <a:r>
              <a:rPr lang="cs-CZ" altLang="cs-CZ" sz="2400" b="1" dirty="0" err="1" smtClean="0">
                <a:latin typeface="Calibri" panose="020F0502020204030204" pitchFamily="34" charset="0"/>
              </a:rPr>
              <a:t>klimadiagram</a:t>
            </a:r>
            <a:r>
              <a:rPr lang="cs-CZ" altLang="cs-CZ" sz="2400" b="1" dirty="0" smtClean="0">
                <a:latin typeface="Calibri" panose="020F0502020204030204" pitchFamily="34" charset="0"/>
              </a:rPr>
              <a:t>?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Paříž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Řím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Berlín</a:t>
            </a:r>
          </a:p>
          <a:p>
            <a:pPr>
              <a:spcBef>
                <a:spcPct val="50000"/>
              </a:spcBef>
            </a:pPr>
            <a:r>
              <a:rPr lang="cs-CZ" altLang="cs-CZ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D. </a:t>
            </a:r>
            <a:r>
              <a:rPr lang="cs-CZ" altLang="cs-CZ" sz="2400" dirty="0">
                <a:solidFill>
                  <a:schemeClr val="tx1"/>
                </a:solidFill>
                <a:latin typeface="Calibri" panose="020F0502020204030204" pitchFamily="34" charset="0"/>
              </a:rPr>
              <a:t>Kišiněv</a:t>
            </a:r>
          </a:p>
        </p:txBody>
      </p:sp>
      <p:pic>
        <p:nvPicPr>
          <p:cNvPr id="4102" name="Picture 6" descr="Středomoř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188" y="0"/>
            <a:ext cx="4468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27"/>
          <p:cNvSpPr txBox="1"/>
          <p:nvPr/>
        </p:nvSpPr>
        <p:spPr>
          <a:xfrm>
            <a:off x="3240087" y="6394598"/>
            <a:ext cx="1435101" cy="4634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Šobr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9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07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7850437" y="6484537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Hátle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595686" y="133281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silniční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síť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hlavní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město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7210125" y="2007750"/>
            <a:ext cx="2871599" cy="179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A. </a:t>
            </a:r>
            <a:r>
              <a:rPr lang="en-US" sz="2400" dirty="0" err="1">
                <a:latin typeface="Calibri" panose="020F0502020204030204" pitchFamily="34" charset="0"/>
              </a:rPr>
              <a:t>Itálie</a:t>
            </a:r>
            <a:endParaRPr lang="en-US" sz="24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</a:rPr>
              <a:t>B. Francie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C. </a:t>
            </a:r>
            <a:r>
              <a:rPr lang="en-US" sz="2400" dirty="0" err="1">
                <a:latin typeface="Calibri" panose="020F0502020204030204" pitchFamily="34" charset="0"/>
              </a:rPr>
              <a:t>Slovenska</a:t>
            </a:r>
            <a:endParaRPr lang="en-US" sz="2400" dirty="0">
              <a:latin typeface="Calibri" panose="020F0502020204030204" pitchFamily="34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D. </a:t>
            </a:r>
            <a:r>
              <a:rPr lang="en-US" sz="2400" dirty="0" err="1">
                <a:latin typeface="Calibri" panose="020F0502020204030204" pitchFamily="34" charset="0"/>
              </a:rPr>
              <a:t>Švédska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775" y="776875"/>
            <a:ext cx="5778048" cy="57780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 smtClean="0">
                <a:solidFill>
                  <a:schemeClr val="dk1"/>
                </a:solidFill>
              </a:rPr>
              <a:t>10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ctrTitle"/>
          </p:nvPr>
        </p:nvSpPr>
        <p:spPr>
          <a:xfrm>
            <a:off x="685800" y="95091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5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OTÁZKY POUZE PRO </a:t>
            </a:r>
            <a:r>
              <a:rPr lang="en-US" sz="5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subTitle" idx="1"/>
          </p:nvPr>
        </p:nvSpPr>
        <p:spPr>
          <a:xfrm>
            <a:off x="1371600" y="2924175"/>
            <a:ext cx="6400799" cy="2449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CELKEM 5 OTÁZEK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OTÁZKA – 1 MINUTA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OTÁZKA – 1 BOD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15000"/>
    </mc:Choice>
    <mc:Fallback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9" t="9812" r="5739" b="5624"/>
          <a:stretch/>
        </p:blipFill>
        <p:spPr>
          <a:xfrm>
            <a:off x="817605" y="21431"/>
            <a:ext cx="4829175" cy="6815137"/>
          </a:xfrm>
          <a:prstGeom prst="rect">
            <a:avLst/>
          </a:prstGeom>
        </p:spPr>
      </p:pic>
      <p:sp>
        <p:nvSpPr>
          <p:cNvPr id="231" name="Shape 231"/>
          <p:cNvSpPr txBox="1"/>
          <p:nvPr/>
        </p:nvSpPr>
        <p:spPr>
          <a:xfrm rot="16200000">
            <a:off x="4669579" y="5611764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6102350" y="219776"/>
            <a:ext cx="2665499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Kde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pořízena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tato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fotografie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5949993" y="1460826"/>
            <a:ext cx="3455988" cy="17922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Frýdek-Místek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Česká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Kamenice</a:t>
            </a: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Uherské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Hradiště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Hora u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Příbrami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Shape 234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235" name="Shape 2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Shape 236"/>
            <p:cNvSpPr txBox="1"/>
            <p:nvPr/>
          </p:nvSpPr>
          <p:spPr>
            <a:xfrm>
              <a:off x="34925" y="1096962"/>
              <a:ext cx="720724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dirty="0">
                  <a:solidFill>
                    <a:schemeClr val="dk1"/>
                  </a:solidFill>
                </a:rPr>
                <a:t>D</a:t>
              </a:r>
              <a:r>
                <a:rPr lang="en-US" sz="18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11</a:t>
              </a:r>
            </a:p>
          </p:txBody>
        </p:sp>
      </p:grpSp>
      <p:sp>
        <p:nvSpPr>
          <p:cNvPr id="238" name="Shape 238"/>
          <p:cNvSpPr txBox="1"/>
          <p:nvPr/>
        </p:nvSpPr>
        <p:spPr>
          <a:xfrm rot="659835">
            <a:off x="2177804" y="261952"/>
            <a:ext cx="2016123" cy="1079457"/>
          </a:xfrm>
          <a:prstGeom prst="rect">
            <a:avLst/>
          </a:prstGeom>
          <a:solidFill>
            <a:srgbClr val="FF0000"/>
          </a:solidFill>
          <a:ln w="25400" cap="flat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6245225" y="3657600"/>
            <a:ext cx="2865524" cy="179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Nápověda</a:t>
            </a:r>
            <a:r>
              <a:rPr lang="en-US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1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Tuřany</a:t>
            </a:r>
            <a:r>
              <a:rPr lang="cs-CZ" sz="24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jsou mezinárodním letištěm,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 </a:t>
            </a:r>
            <a:r>
              <a:rPr lang="cs-CZ" sz="2400" b="1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Filipově</a:t>
            </a: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před </a:t>
            </a:r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 světovou válkou převažovalo německy mluvící obyvatelstvo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910599" y="447737"/>
            <a:ext cx="643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latin typeface="Calibri" panose="020F0502020204030204" pitchFamily="34" charset="0"/>
              </a:rPr>
              <a:t>?</a:t>
            </a:r>
            <a:endParaRPr lang="cs-CZ" sz="4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6209696" y="53709"/>
            <a:ext cx="3014664" cy="393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R.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Kučerov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á,</a:t>
            </a:r>
            <a:r>
              <a:rPr lang="cs-CZ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M. </a:t>
            </a:r>
            <a:r>
              <a:rPr lang="cs-CZ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Koropecká</a:t>
            </a:r>
            <a:endParaRPr lang="en-US" sz="1100" u="sng" dirty="0">
              <a:solidFill>
                <a:schemeClr val="hlink"/>
              </a:solidFill>
              <a:hlinkClick r:id="rId3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672306" y="623110"/>
            <a:ext cx="86423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 proces znázorňuje schéma na obrázku</a:t>
            </a:r>
            <a:r>
              <a:rPr lang="en-US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" name="Shape 112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113" name="Shape 1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Shape 114"/>
            <p:cNvSpPr txBox="1"/>
            <p:nvPr/>
          </p:nvSpPr>
          <p:spPr>
            <a:xfrm>
              <a:off x="34925" y="1096962"/>
              <a:ext cx="720724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18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cs-CZ" sz="3200" dirty="0" smtClean="0">
                  <a:solidFill>
                    <a:schemeClr val="dk1"/>
                  </a:solidFill>
                </a:rPr>
                <a:t>12</a:t>
              </a:r>
              <a:endParaRPr lang="en-US" sz="3200" dirty="0">
                <a:solidFill>
                  <a:schemeClr val="dk1"/>
                </a:solidFill>
              </a:endParaRPr>
            </a:p>
          </p:txBody>
        </p:sp>
      </p:grpSp>
      <p:sp>
        <p:nvSpPr>
          <p:cNvPr id="115" name="Shape 115"/>
          <p:cNvSpPr txBox="1"/>
          <p:nvPr/>
        </p:nvSpPr>
        <p:spPr>
          <a:xfrm>
            <a:off x="1071563" y="4516531"/>
            <a:ext cx="7843837" cy="15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rozdíl mezi exportem</a:t>
            </a:r>
            <a:r>
              <a:rPr lang="cs-CZ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importem zboží v rámci jednoho státu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2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cs-CZ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geologický proces 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vzniku metamorfovaných hornin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1463" marR="0" lvl="0" indent="-2714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 průchodu dlouhovlnného tepelného záření atmosférou při vzniku skleníkového efektu 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rozhodování lidí ohledně motivů migrace z území</a:t>
            </a:r>
            <a:r>
              <a:rPr lang="cs-CZ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do území B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792913" y="3840685"/>
            <a:ext cx="212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Zdroj: </a:t>
            </a:r>
            <a:r>
              <a:rPr lang="cs-CZ" sz="2000" dirty="0" err="1" smtClean="0">
                <a:latin typeface="Calibri" panose="020F0502020204030204" pitchFamily="34" charset="0"/>
              </a:rPr>
              <a:t>Lee</a:t>
            </a:r>
            <a:r>
              <a:rPr lang="cs-CZ" sz="2000" dirty="0" smtClean="0">
                <a:latin typeface="Calibri" panose="020F0502020204030204" pitchFamily="34" charset="0"/>
              </a:rPr>
              <a:t> (1996)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10" name="Obrázek1"/>
          <p:cNvPicPr/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1071564" y="1446072"/>
            <a:ext cx="7700962" cy="2300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2970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7850437" y="6484537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Hátle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755524" y="76129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hranici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kterých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území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bylo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pořízen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oto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ortofoto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grpSp>
        <p:nvGrpSpPr>
          <p:cNvPr id="246" name="Shape 246"/>
          <p:cNvGrpSpPr/>
          <p:nvPr/>
        </p:nvGrpSpPr>
        <p:grpSpPr>
          <a:xfrm>
            <a:off x="0" y="0"/>
            <a:ext cx="809699" cy="6858000"/>
            <a:chOff x="0" y="0"/>
            <a:chExt cx="809699" cy="6858000"/>
          </a:xfrm>
        </p:grpSpPr>
        <p:pic>
          <p:nvPicPr>
            <p:cNvPr id="247" name="Shape 24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9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Shape 248"/>
            <p:cNvSpPr txBox="1"/>
            <p:nvPr/>
          </p:nvSpPr>
          <p:spPr>
            <a:xfrm>
              <a:off x="34925" y="1096962"/>
              <a:ext cx="720599" cy="1112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dirty="0">
                  <a:solidFill>
                    <a:schemeClr val="dk1"/>
                  </a:solidFill>
                </a:rPr>
                <a:t>D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13</a:t>
              </a:r>
            </a:p>
          </p:txBody>
        </p:sp>
      </p:grpSp>
      <p:pic>
        <p:nvPicPr>
          <p:cNvPr id="249" name="Shape 249"/>
          <p:cNvPicPr preferRelativeResize="0"/>
          <p:nvPr/>
        </p:nvPicPr>
        <p:blipFill rotWithShape="1">
          <a:blip r:embed="rId4">
            <a:alphaModFix/>
          </a:blip>
          <a:srcRect b="14850"/>
          <a:stretch/>
        </p:blipFill>
        <p:spPr>
          <a:xfrm>
            <a:off x="1027525" y="869552"/>
            <a:ext cx="7908574" cy="448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1027525" y="5359076"/>
            <a:ext cx="7478100" cy="13632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A.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Karlovarský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Plzeňský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endParaRPr lang="en-US" sz="2100" dirty="0" smtClean="0">
              <a:latin typeface="Calibri" panose="020F0502020204030204" pitchFamily="34" charset="0"/>
              <a:cs typeface="BrowalliaUPC" panose="020B0604020202020204" pitchFamily="34" charset="-34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B. </a:t>
            </a:r>
            <a:r>
              <a:rPr lang="en-US" sz="2100" dirty="0" err="1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Zlínský</a:t>
            </a:r>
            <a:r>
              <a:rPr lang="en-US" sz="2100" dirty="0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Žilinský</a:t>
            </a:r>
            <a:r>
              <a:rPr lang="en-US" sz="2100" dirty="0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solidFill>
                  <a:schemeClr val="dk1"/>
                </a:solidFill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endParaRPr lang="en-US" sz="2100" dirty="0" smtClean="0">
              <a:solidFill>
                <a:schemeClr val="dk1"/>
              </a:solidFill>
              <a:latin typeface="Calibri" panose="020F0502020204030204" pitchFamily="34" charset="0"/>
              <a:cs typeface="BrowalliaUPC" panose="020B0604020202020204" pitchFamily="34" charset="-34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C.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Moravskoslezský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Opolské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vojvodství</a:t>
            </a:r>
            <a:endParaRPr lang="en-US" sz="2100" dirty="0" smtClean="0">
              <a:latin typeface="Calibri" panose="020F0502020204030204" pitchFamily="34" charset="0"/>
              <a:cs typeface="BrowalliaUPC" panose="020B0604020202020204" pitchFamily="34" charset="-34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D.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Jihočeský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kraj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a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Horní</a:t>
            </a:r>
            <a:r>
              <a:rPr lang="en-US" sz="2100" dirty="0" smtClean="0">
                <a:latin typeface="Calibri" panose="020F0502020204030204" pitchFamily="34" charset="0"/>
                <a:cs typeface="BrowalliaUPC" panose="020B0604020202020204" pitchFamily="34" charset="-34"/>
              </a:rPr>
              <a:t> </a:t>
            </a:r>
            <a:r>
              <a:rPr lang="en-US" sz="2100" dirty="0" err="1" smtClean="0">
                <a:latin typeface="Calibri" panose="020F0502020204030204" pitchFamily="34" charset="0"/>
                <a:cs typeface="BrowalliaUPC" panose="020B0604020202020204" pitchFamily="34" charset="-34"/>
              </a:rPr>
              <a:t>Rakousy</a:t>
            </a:r>
            <a:endParaRPr lang="en-US" sz="2100" dirty="0">
              <a:latin typeface="Calibri" panose="020F0502020204030204" pitchFamily="34" charset="0"/>
              <a:cs typeface="BrowalliaUPC" panose="020B0604020202020204" pitchFamily="34" charset="-34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44708" y="447471"/>
            <a:ext cx="689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Pozn.: </a:t>
            </a:r>
            <a:r>
              <a:rPr lang="cs-CZ" sz="2000" dirty="0">
                <a:latin typeface="Calibri" panose="020F0502020204030204" pitchFamily="34" charset="0"/>
              </a:rPr>
              <a:t>H</a:t>
            </a:r>
            <a:r>
              <a:rPr lang="cs-CZ" sz="2000" dirty="0" smtClean="0">
                <a:latin typeface="Calibri" panose="020F0502020204030204" pitchFamily="34" charset="0"/>
              </a:rPr>
              <a:t>ranici mezi územími označuje žlutá linie.</a:t>
            </a:r>
            <a:endParaRPr lang="cs-CZ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1023750" y="704537"/>
            <a:ext cx="7973999" cy="19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dirty="0" err="1" smtClean="0">
                <a:latin typeface="Calibri"/>
                <a:ea typeface="Calibri"/>
                <a:cs typeface="Calibri"/>
                <a:sym typeface="Calibri"/>
              </a:rPr>
              <a:t>ke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geodetickému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zaměření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souřadnic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teodolitem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B.</a:t>
            </a:r>
            <a:r>
              <a:rPr lang="cs-CZ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pro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určení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souřadnic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leteckého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měřického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snímku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pro </a:t>
            </a:r>
            <a:r>
              <a:rPr lang="cs-CZ" sz="2400" dirty="0" smtClean="0">
                <a:latin typeface="Calibri"/>
                <a:ea typeface="Calibri"/>
                <a:cs typeface="Calibri"/>
                <a:sym typeface="Calibri"/>
              </a:rPr>
              <a:t>umístění stativu teodolitu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pro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zkalibrování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GPS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přístroje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Shape 136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137" name="Shape 1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Shape 138"/>
            <p:cNvSpPr txBox="1"/>
            <p:nvPr/>
          </p:nvSpPr>
          <p:spPr>
            <a:xfrm>
              <a:off x="34925" y="1096962"/>
              <a:ext cx="720724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1800" b="0" i="0" u="none" strike="noStrike" cap="none" baseline="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cs-CZ" sz="3200" dirty="0" smtClean="0">
                  <a:solidFill>
                    <a:schemeClr val="dk1"/>
                  </a:solidFill>
                </a:rPr>
                <a:t>1</a:t>
              </a:r>
              <a:r>
                <a:rPr lang="en-US" sz="3200" dirty="0" smtClean="0">
                  <a:solidFill>
                    <a:schemeClr val="dk1"/>
                  </a:solidFill>
                </a:rPr>
                <a:t>4</a:t>
              </a:r>
              <a:endParaRPr lang="en-US" sz="3200" dirty="0">
                <a:solidFill>
                  <a:schemeClr val="dk1"/>
                </a:solidFill>
              </a:endParaRPr>
            </a:p>
          </p:txBody>
        </p:sp>
      </p:grpSp>
      <p:sp>
        <p:nvSpPr>
          <p:cNvPr id="139" name="Shape 139"/>
          <p:cNvSpPr txBox="1"/>
          <p:nvPr/>
        </p:nvSpPr>
        <p:spPr>
          <a:xfrm>
            <a:off x="950750" y="190175"/>
            <a:ext cx="4815000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K č</a:t>
            </a:r>
            <a:r>
              <a:rPr lang="en-US" sz="2400" b="1" i="0" u="none" strike="noStrike" cap="none" baseline="0">
                <a:latin typeface="Calibri"/>
                <a:ea typeface="Calibri"/>
                <a:cs typeface="Calibri"/>
                <a:sym typeface="Calibri"/>
              </a:rPr>
              <a:t>emu slouží značka na obrázku?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809625" y="6540000"/>
            <a:ext cx="28391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S. R. Kučerová</a:t>
            </a:r>
          </a:p>
        </p:txBody>
      </p:sp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2725" y="2733300"/>
            <a:ext cx="5708999" cy="38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/>
        </p:nvSpPr>
        <p:spPr>
          <a:xfrm>
            <a:off x="7583400" y="5313783"/>
            <a:ext cx="2159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Hátle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809700" y="188900"/>
            <a:ext cx="83343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Built-up areas as seen in the picture are typically connected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with:</a:t>
            </a:r>
          </a:p>
        </p:txBody>
      </p:sp>
      <p:grpSp>
        <p:nvGrpSpPr>
          <p:cNvPr id="267" name="Shape 267"/>
          <p:cNvGrpSpPr/>
          <p:nvPr/>
        </p:nvGrpSpPr>
        <p:grpSpPr>
          <a:xfrm>
            <a:off x="0" y="0"/>
            <a:ext cx="809699" cy="6858000"/>
            <a:chOff x="0" y="0"/>
            <a:chExt cx="809699" cy="6858000"/>
          </a:xfrm>
        </p:grpSpPr>
        <p:pic>
          <p:nvPicPr>
            <p:cNvPr id="268" name="Shape 2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9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Shape 269"/>
            <p:cNvSpPr txBox="1"/>
            <p:nvPr/>
          </p:nvSpPr>
          <p:spPr>
            <a:xfrm>
              <a:off x="34925" y="1096962"/>
              <a:ext cx="720599" cy="1112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dirty="0">
                  <a:solidFill>
                    <a:schemeClr val="dk1"/>
                  </a:solidFill>
                </a:rPr>
                <a:t>D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3200" dirty="0">
                  <a:solidFill>
                    <a:schemeClr val="dk1"/>
                  </a:solidFill>
                </a:rPr>
                <a:t>15</a:t>
              </a:r>
            </a:p>
          </p:txBody>
        </p:sp>
      </p:grpSp>
      <p:sp>
        <p:nvSpPr>
          <p:cNvPr id="270" name="Shape 270"/>
          <p:cNvSpPr txBox="1"/>
          <p:nvPr/>
        </p:nvSpPr>
        <p:spPr>
          <a:xfrm>
            <a:off x="997275" y="5618582"/>
            <a:ext cx="7478100" cy="179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300" dirty="0">
                <a:latin typeface="Calibri" panose="020F0502020204030204" pitchFamily="34" charset="0"/>
              </a:rPr>
              <a:t>A. diminished </a:t>
            </a:r>
            <a:r>
              <a:rPr lang="en-US" sz="2300" dirty="0" smtClean="0">
                <a:latin typeface="Calibri" panose="020F0502020204030204" pitchFamily="34" charset="0"/>
              </a:rPr>
              <a:t>housing</a:t>
            </a:r>
            <a:r>
              <a:rPr lang="cs-CZ" sz="2300" dirty="0" smtClean="0">
                <a:latin typeface="Calibri" panose="020F0502020204030204" pitchFamily="34" charset="0"/>
              </a:rPr>
              <a:t>		</a:t>
            </a:r>
            <a:r>
              <a:rPr lang="en-US" sz="2300" dirty="0" smtClean="0">
                <a:latin typeface="Calibri" panose="020F0502020204030204" pitchFamily="34" charset="0"/>
              </a:rPr>
              <a:t>C</a:t>
            </a:r>
            <a:r>
              <a:rPr lang="en-US" sz="2300" dirty="0">
                <a:latin typeface="Calibri" panose="020F0502020204030204" pitchFamily="34" charset="0"/>
              </a:rPr>
              <a:t>. downtown</a:t>
            </a:r>
          </a:p>
          <a:p>
            <a:r>
              <a:rPr lang="en-US" sz="2300" dirty="0" smtClean="0">
                <a:solidFill>
                  <a:schemeClr val="dk1"/>
                </a:solidFill>
                <a:latin typeface="Calibri" panose="020F0502020204030204" pitchFamily="34" charset="0"/>
              </a:rPr>
              <a:t>B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</a:rPr>
              <a:t>. urban </a:t>
            </a:r>
            <a:r>
              <a:rPr lang="en-US" sz="2300" dirty="0" smtClean="0">
                <a:solidFill>
                  <a:schemeClr val="dk1"/>
                </a:solidFill>
                <a:latin typeface="Calibri" panose="020F0502020204030204" pitchFamily="34" charset="0"/>
              </a:rPr>
              <a:t>sprawl</a:t>
            </a:r>
            <a:r>
              <a:rPr lang="cs-CZ" sz="2300" b="1" dirty="0" smtClean="0">
                <a:solidFill>
                  <a:schemeClr val="dk1"/>
                </a:solidFill>
                <a:latin typeface="Calibri" panose="020F0502020204030204" pitchFamily="34" charset="0"/>
              </a:rPr>
              <a:t>		</a:t>
            </a:r>
            <a:r>
              <a:rPr lang="en-US" sz="2300" dirty="0">
                <a:latin typeface="Calibri" panose="020F0502020204030204" pitchFamily="34" charset="0"/>
              </a:rPr>
              <a:t>D. </a:t>
            </a:r>
            <a:r>
              <a:rPr lang="en-US" sz="2300" dirty="0" err="1" smtClean="0">
                <a:latin typeface="Calibri" panose="020F0502020204030204" pitchFamily="34" charset="0"/>
              </a:rPr>
              <a:t>counterurbanization</a:t>
            </a:r>
            <a:endParaRPr lang="en-US" sz="2300" dirty="0">
              <a:latin typeface="Calibri" panose="020F0502020204030204" pitchFamily="34" charset="0"/>
            </a:endParaRP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4">
            <a:alphaModFix/>
          </a:blip>
          <a:srcRect t="18613" b="17089"/>
          <a:stretch/>
        </p:blipFill>
        <p:spPr>
          <a:xfrm>
            <a:off x="997275" y="749650"/>
            <a:ext cx="7896849" cy="45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ctrTitle"/>
          </p:nvPr>
        </p:nvSpPr>
        <p:spPr>
          <a:xfrm>
            <a:off x="684212" y="2679700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60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KONEC TESTU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90FC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685800" y="95091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5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SPOLEČNÉ OTÁZKY </a:t>
            </a:r>
            <a:r>
              <a:rPr lang="en-US" sz="5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50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50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1371600" y="2924175"/>
            <a:ext cx="6400799" cy="24495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CELKEM 10 OTÁZEK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OTÁZKA – 1 MINUTA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</a:t>
            </a: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 OTÁZKA – 1 BOD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D:</a:t>
            </a:r>
            <a:r>
              <a:rPr lang="en-US" sz="2800" b="0" i="0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 OTÁZKA – 0,5 BODU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1371237" y="1209619"/>
            <a:ext cx="5946976" cy="164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6200">
              <a:buClr>
                <a:srgbClr val="FF0000"/>
              </a:buClr>
              <a:buSzPct val="100000"/>
            </a:pP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 k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řesťanství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C. h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induismus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>
              <a:buClr>
                <a:srgbClr val="FF0000"/>
              </a:buClr>
              <a:buSzPct val="100000"/>
            </a:pP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i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slám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D. b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dhismus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1371237" y="257763"/>
            <a:ext cx="7668299" cy="4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Které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náboženství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vyznává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 </a:t>
            </a:r>
            <a:r>
              <a:rPr lang="en-US" sz="2400" b="1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zemi</a:t>
            </a: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z níž pochází tato fotografie,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nejvíce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obyvatel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219" name="Shape 219"/>
          <p:cNvSpPr txBox="1"/>
          <p:nvPr/>
        </p:nvSpPr>
        <p:spPr>
          <a:xfrm rot="16200000">
            <a:off x="7483200" y="5696826"/>
            <a:ext cx="17270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J.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Bartoš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9455" y="2209662"/>
            <a:ext cx="6690720" cy="44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1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1682766" y="996954"/>
            <a:ext cx="7235700" cy="1769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buk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listnáče</a:t>
            </a: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dub,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listnáče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borovice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dub,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ostatní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jehličnany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kosodřevina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smrk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jedle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listnáče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endParaRPr dirty="0"/>
          </a:p>
        </p:txBody>
      </p:sp>
      <p:grpSp>
        <p:nvGrpSpPr>
          <p:cNvPr id="147" name="Shape 147"/>
          <p:cNvGrpSpPr/>
          <p:nvPr/>
        </p:nvGrpSpPr>
        <p:grpSpPr>
          <a:xfrm>
            <a:off x="0" y="0"/>
            <a:ext cx="809624" cy="6858000"/>
            <a:chOff x="0" y="0"/>
            <a:chExt cx="809624" cy="6858000"/>
          </a:xfrm>
        </p:grpSpPr>
        <p:pic>
          <p:nvPicPr>
            <p:cNvPr id="148" name="Shape 1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809624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Shape 149"/>
            <p:cNvSpPr txBox="1"/>
            <p:nvPr/>
          </p:nvSpPr>
          <p:spPr>
            <a:xfrm>
              <a:off x="0" y="1096962"/>
              <a:ext cx="809623" cy="11128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9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lang="en-US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r>
                <a:rPr lang="en-US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</a:t>
              </a:r>
              <a:r>
                <a:rPr lang="en-US" sz="1800" b="0" i="0" u="none" strike="noStrike" cap="none" baseline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cs-CZ" sz="3200" dirty="0" smtClean="0">
                  <a:solidFill>
                    <a:schemeClr val="dk1"/>
                  </a:solidFill>
                </a:rPr>
                <a:t>2</a:t>
              </a:r>
              <a:endParaRPr lang="en-US" sz="3200" dirty="0">
                <a:solidFill>
                  <a:schemeClr val="dk1"/>
                </a:solidFill>
              </a:endParaRPr>
            </a:p>
          </p:txBody>
        </p:sp>
      </p:grpSp>
      <p:sp>
        <p:nvSpPr>
          <p:cNvPr id="150" name="Shape 150"/>
          <p:cNvSpPr txBox="1"/>
          <p:nvPr/>
        </p:nvSpPr>
        <p:spPr>
          <a:xfrm>
            <a:off x="1082675" y="130236"/>
            <a:ext cx="7739062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Které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pořadí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dřevin</a:t>
            </a:r>
            <a:r>
              <a:rPr lang="cs-CZ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druhové skladby lesa Orlických hor</a:t>
            </a:r>
            <a:r>
              <a:rPr lang="en-US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správné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směru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sng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leva do</a:t>
            </a:r>
            <a:r>
              <a:rPr lang="en-US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sng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51" name="Shape 151"/>
          <p:cNvSpPr txBox="1"/>
          <p:nvPr/>
        </p:nvSpPr>
        <p:spPr>
          <a:xfrm rot="16200000">
            <a:off x="7296425" y="5597863"/>
            <a:ext cx="20438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481" y="2871662"/>
            <a:ext cx="6191350" cy="39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4571999" y="12833"/>
            <a:ext cx="4671887" cy="393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podle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naučné</a:t>
            </a:r>
            <a:r>
              <a:rPr lang="cs-CZ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stezky 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Krušných horách</a:t>
            </a:r>
            <a:endParaRPr lang="en-US" sz="1100" u="sng" dirty="0">
              <a:solidFill>
                <a:schemeClr val="hlink"/>
              </a:solidFill>
              <a:hlinkClick r:id="rId3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661386" y="494436"/>
            <a:ext cx="86423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ukazatel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znázorňuje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obcí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Česka</a:t>
            </a:r>
            <a:r>
              <a:rPr lang="en-US" sz="24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1325224" y="5230906"/>
            <a:ext cx="7314674" cy="15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2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koncentrace</a:t>
            </a: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radonu</a:t>
            </a:r>
            <a:r>
              <a:rPr lang="en-US" sz="22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0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domech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 </a:t>
            </a:r>
            <a:r>
              <a:rPr lang="cs-CZ" sz="220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Bq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/m</a:t>
            </a:r>
            <a:r>
              <a:rPr lang="cs-CZ" sz="2200" i="0" u="none" strike="noStrike" cap="none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cs-CZ" sz="22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podíl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</a:t>
            </a:r>
            <a:r>
              <a:rPr lang="cs-CZ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ních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ploch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celkové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rozloze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území </a:t>
            </a:r>
            <a:r>
              <a:rPr lang="en-US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obce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 %)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kvalita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vody</a:t>
            </a:r>
            <a:r>
              <a:rPr lang="cs-CZ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 KTJ/100 ml)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průměrné roční teploty vzduchu (ve </a:t>
            </a:r>
            <a:r>
              <a:rPr lang="cs-CZ" sz="2200" b="0" i="0" u="none" strike="noStrike" cap="none" baseline="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°C)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r="20006"/>
          <a:stretch/>
        </p:blipFill>
        <p:spPr>
          <a:xfrm>
            <a:off x="1325224" y="1111385"/>
            <a:ext cx="7314674" cy="35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3392487" y="4639035"/>
            <a:ext cx="550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Pozn.: Praha, Brno, Ostrava, Plzeň = chybějící data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10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3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950737" y="1937294"/>
            <a:ext cx="4787999" cy="267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 Cumulus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humulis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kupa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Stratus – </a:t>
            </a:r>
            <a:r>
              <a:rPr lang="en-US" sz="240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sloha</a:t>
            </a:r>
            <a:endParaRPr lang="en-US" sz="240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C. Cumulonimbus –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bouřkový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oblak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Altocumulus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vyvýšená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kupa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956190" y="507941"/>
            <a:ext cx="3959100" cy="88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Který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druh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oblaku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sng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není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žádném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z </a:t>
            </a:r>
            <a:r>
              <a:rPr lang="en-US" sz="2400" b="1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obrázků</a:t>
            </a:r>
            <a:r>
              <a:rPr lang="en-US" sz="2400" b="1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6651625" y="2765573"/>
            <a:ext cx="2663825" cy="3405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Šobr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R. Kučerová</a:t>
            </a:r>
            <a:endParaRPr lang="en-US" sz="1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0377" y="3909501"/>
            <a:ext cx="4033598" cy="29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0378" y="0"/>
            <a:ext cx="4033598" cy="264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300" y="3909500"/>
            <a:ext cx="4309077" cy="29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4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936625" y="921630"/>
            <a:ext cx="8327265" cy="102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480"/>
              </a:spcBef>
              <a:buClr>
                <a:srgbClr val="FF0000"/>
              </a:buClr>
              <a:buSzPct val="25000"/>
            </a:pPr>
            <a:r>
              <a:rPr lang="cs-CZ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 které místo </a:t>
            </a:r>
            <a:r>
              <a:rPr lang="cs-CZ" sz="2400" b="1" i="0" u="none" strike="noStrike" cap="none" baseline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označené žlutým</a:t>
            </a:r>
            <a:r>
              <a:rPr lang="cs-CZ" sz="2400" b="1" i="0" u="none" strike="noStrike" cap="none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bodem </a:t>
            </a:r>
            <a:r>
              <a:rPr lang="cs-CZ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A–D</a:t>
            </a:r>
            <a:r>
              <a:rPr lang="cs-CZ" sz="24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se musí pozorovatel postavit tak, aby jeho stín ukazoval aktuální čas?</a:t>
            </a:r>
            <a:endParaRPr lang="en-US" sz="24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936625" y="168006"/>
            <a:ext cx="8035925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4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400" i="0" u="none" strike="noStrike" cap="none" baseline="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obrázku</a:t>
            </a:r>
            <a:r>
              <a:rPr lang="cs-CZ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jsou zachyceny nášlapné </a:t>
            </a:r>
            <a:r>
              <a:rPr lang="cs-CZ" sz="24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analematické</a:t>
            </a:r>
            <a:r>
              <a:rPr lang="cs-CZ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sluneční hodiny, jejichž ukazatelem je sám pozorovatel.</a:t>
            </a:r>
            <a:endParaRPr lang="en-US" sz="240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6391274" y="6375400"/>
            <a:ext cx="17271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387474" y="1845471"/>
            <a:ext cx="6730999" cy="4487862"/>
            <a:chOff x="1387474" y="1774031"/>
            <a:chExt cx="6730999" cy="4487862"/>
          </a:xfrm>
        </p:grpSpPr>
        <p:pic>
          <p:nvPicPr>
            <p:cNvPr id="174" name="Shape 17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87474" y="1774031"/>
              <a:ext cx="6730999" cy="4487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Shape 175"/>
            <p:cNvSpPr/>
            <p:nvPr/>
          </p:nvSpPr>
          <p:spPr>
            <a:xfrm>
              <a:off x="5292725" y="3567903"/>
              <a:ext cx="360299" cy="360299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7481887" y="3505993"/>
              <a:ext cx="360299" cy="360299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2333623" y="3505993"/>
              <a:ext cx="360299" cy="360299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3162298" y="2813842"/>
              <a:ext cx="360362" cy="358775"/>
            </a:xfrm>
            <a:prstGeom prst="ellipse">
              <a:avLst/>
            </a:prstGeom>
            <a:solidFill>
              <a:srgbClr val="FFFF00"/>
            </a:solidFill>
            <a:ln w="25400" cap="flat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2278823" y="3852035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A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598858" y="2622503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B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995038" y="3846414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C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7372288" y="2916964"/>
              <a:ext cx="4698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0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D</a:t>
              </a:r>
              <a:endParaRPr lang="cs-CZ" sz="3000" b="1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5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/>
        </p:nvSpPr>
        <p:spPr>
          <a:xfrm>
            <a:off x="6129338" y="121802"/>
            <a:ext cx="2900364" cy="393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</a:t>
            </a:r>
            <a:r>
              <a:rPr lang="cs-CZ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ři</a:t>
            </a:r>
            <a:r>
              <a:rPr lang="en-US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S. R. </a:t>
            </a:r>
            <a:r>
              <a:rPr lang="en-US" sz="14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Kučerov</a:t>
            </a:r>
            <a:r>
              <a:rPr lang="cs-CZ" sz="1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á,</a:t>
            </a:r>
            <a:r>
              <a:rPr lang="cs-CZ" sz="1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M. </a:t>
            </a:r>
            <a:r>
              <a:rPr lang="cs-CZ" sz="1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Koropecká</a:t>
            </a:r>
            <a:endParaRPr lang="en-US" sz="1100" u="sng" dirty="0">
              <a:solidFill>
                <a:schemeClr val="hlink"/>
              </a:solidFill>
              <a:hlinkClick r:id="rId3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844549" y="745777"/>
            <a:ext cx="4524976" cy="1134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Kruhový diagram znázorňuje strukturu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neznámého ukazatele za Mexiko.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cs-CZ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Který ukazatel vyjadřují postupně </a:t>
            </a:r>
            <a:r>
              <a:rPr lang="cs-CZ" sz="24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zelená, červená a modrá</a:t>
            </a:r>
            <a:r>
              <a:rPr lang="cs-CZ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výseč?</a:t>
            </a:r>
            <a:endParaRPr lang="en-US" sz="24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947135" y="4716610"/>
            <a:ext cx="7918637" cy="158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cs-CZ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úmrtí na malárii, novotvary a kardiovaskulární</a:t>
            </a:r>
            <a:r>
              <a:rPr lang="cs-CZ" sz="24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onemocnění</a:t>
            </a: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cs-CZ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vývoz stříbra, černého uhlí a ropy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cs-CZ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zastoupení vyznavačů evangelické, židovské a katolické víry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spotřebu vody v</a:t>
            </a:r>
            <a:r>
              <a:rPr lang="cs-CZ" sz="24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domácnostech, v průmyslu a v zemědělství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513" y="745777"/>
            <a:ext cx="3722273" cy="3638154"/>
          </a:xfrm>
          <a:prstGeom prst="rect">
            <a:avLst/>
          </a:prstGeom>
        </p:spPr>
      </p:pic>
      <p:sp>
        <p:nvSpPr>
          <p:cNvPr id="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6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28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844549" y="641364"/>
            <a:ext cx="8623299" cy="2308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Jaké vrstvy jsou označeny vybranými číslicemi (1, 3, 4 a 5) v geologickém řezu Sokolovskou hnědouhelnou pánví? Zvolte správnou kombinaci.</a:t>
            </a:r>
            <a:endParaRPr lang="en-US" sz="24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09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7416800" y="150811"/>
            <a:ext cx="1727199" cy="304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r>
              <a:rPr lang="en-US" sz="1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S. R. Kučerová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9" y="3695684"/>
            <a:ext cx="9144000" cy="2879779"/>
          </a:xfrm>
          <a:prstGeom prst="rect">
            <a:avLst/>
          </a:prstGeom>
        </p:spPr>
      </p:pic>
      <p:sp>
        <p:nvSpPr>
          <p:cNvPr id="10" name="Shape 157"/>
          <p:cNvSpPr txBox="1"/>
          <p:nvPr/>
        </p:nvSpPr>
        <p:spPr>
          <a:xfrm>
            <a:off x="844548" y="1679560"/>
            <a:ext cx="8623299" cy="2308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3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vulkanické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uloženiny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3 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žula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4 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5 = </a:t>
            </a:r>
            <a:r>
              <a:rPr lang="en-US" sz="2300" b="0" i="0" u="none" strike="noStrike" cap="none" baseline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b="0" i="0" u="none" strike="noStrike" cap="none" baseline="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endParaRPr lang="cs-CZ" sz="2300" b="0" i="0" u="none" strike="noStrike" cap="none" baseline="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B.  1 = uhelná sloj, 3 = vulkanické uloženiny, 4 = uhelná sloj, 5 = žula</a:t>
            </a:r>
          </a:p>
          <a:p>
            <a:pPr>
              <a:buClr>
                <a:srgbClr val="FF0000"/>
              </a:buClr>
              <a:buSzPct val="25000"/>
            </a:pP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žula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3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4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vulkanické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uloženiny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5 =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uhelná</a:t>
            </a:r>
            <a:r>
              <a:rPr lang="en-US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sloj</a:t>
            </a:r>
            <a:endParaRPr lang="en-US" sz="23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cs-CZ" sz="23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cs-CZ" sz="23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3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 = žula, 3 = vulkanické uloženiny, 4 = uhelná sloj, 5 = sedimenty</a:t>
            </a:r>
            <a:endParaRPr lang="en-US" sz="23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149"/>
          <p:cNvSpPr txBox="1"/>
          <p:nvPr/>
        </p:nvSpPr>
        <p:spPr>
          <a:xfrm>
            <a:off x="0" y="1096962"/>
            <a:ext cx="809623" cy="11128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cs-CZ" sz="3200" dirty="0">
                <a:solidFill>
                  <a:schemeClr val="dk1"/>
                </a:solidFill>
              </a:rPr>
              <a:t>7</a:t>
            </a:r>
            <a:endParaRPr lang="en-US"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866</Words>
  <Application>Microsoft Office PowerPoint</Application>
  <PresentationFormat>Předvádění na obrazovce (4:3)</PresentationFormat>
  <Paragraphs>154</Paragraphs>
  <Slides>19</Slides>
  <Notes>17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Výchozí návrh</vt:lpstr>
      <vt:lpstr>Snímek 1</vt:lpstr>
      <vt:lpstr>SPOLEČNÉ OTÁZKY C A D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OTÁZKY POUZE PRO D</vt:lpstr>
      <vt:lpstr>Snímek 14</vt:lpstr>
      <vt:lpstr>Snímek 15</vt:lpstr>
      <vt:lpstr>Snímek 16</vt:lpstr>
      <vt:lpstr>Snímek 17</vt:lpstr>
      <vt:lpstr>Snímek 18</vt:lpstr>
      <vt:lpstr>KONEC TESTU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CZ-posluchárna</dc:creator>
  <cp:lastModifiedBy>Hana Janoušková</cp:lastModifiedBy>
  <cp:revision>38</cp:revision>
  <dcterms:modified xsi:type="dcterms:W3CDTF">2015-12-03T14:06:03Z</dcterms:modified>
</cp:coreProperties>
</file>